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2" r:id="rId5"/>
    <p:sldId id="265" r:id="rId6"/>
    <p:sldId id="263" r:id="rId7"/>
    <p:sldId id="259" r:id="rId8"/>
    <p:sldId id="264" r:id="rId9"/>
    <p:sldId id="268" r:id="rId10"/>
    <p:sldId id="266" r:id="rId11"/>
    <p:sldId id="267" r:id="rId12"/>
    <p:sldId id="261" r:id="rId13"/>
    <p:sldId id="269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648" y="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4FC05-122B-4B70-B073-F676010C613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2CB80-7A05-47C3-8C10-C4527B43F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47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seconds to full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CB80-7A05-47C3-8C10-C4527B43F5F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862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 Seconds - Shimmer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72CB80-7A05-47C3-8C10-C4527B43F5F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BBEE0-375A-BF69-1DD6-3CC7BC2C1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76FCB3-A954-0949-46E0-F02B6EEF53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03E36-D3BB-5B8F-E32A-72C89F00B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F68F09-7FF7-C8F4-96B8-E2F31608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6494C-9654-8970-CBD2-698F8AAE9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376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9620-3915-0271-019E-256DF236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7B54E-B05F-B5A4-5970-F31530436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2E79D-2038-A39E-5E7C-C598BEB0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B36CA-543B-315D-157C-4D47BE64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3E719-52DA-B3CE-3B48-574E2EED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942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811352-3882-CC24-54D3-5C1E074AB7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A7810-AEEF-4276-AA57-DD27CDDB53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0A3A7-A36E-7537-A472-12B88CC7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E481F-28D0-5D76-C606-67F638C2F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6424B-4F54-4EA7-430B-7CE2F2D2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6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0B13-8DDF-1839-40B5-4D488C0A4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280F0-A425-3924-1A87-D745613DA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5604D-BA40-12CB-AF0A-DDB7BEDC5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AD7C1-255A-C025-8E6D-D2BBD19B3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1404F-0A8C-5AD0-AF92-7F471F26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9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DF409-3CF3-73F4-57F0-D40E6AD91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B09D6-8027-DC03-EDA7-E29A11467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3468-121F-FECB-1CFF-7FC37EFC8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0E1BE-6F7B-7CF5-C386-462DA06E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42EBA-E909-4490-99FD-AAB7D6080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5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DC614-28B0-F399-DB30-C45607157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C1F18-6A06-EF4F-E52C-A3574D02D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728B3D-1543-4518-2DDF-7769721DC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4049A-CDCE-A7C9-4F60-11ABD7BE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F04731-6533-3AED-7981-E90BECEC4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E3A075-BF13-4AD5-EA7A-4E2CE513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505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18901-4ACC-C845-2763-CE2C3F438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339F3F-2BC2-C799-A64F-6A3726BAD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46D78-DB63-C5E5-82CC-D64B57C09B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DEE8F-CB7A-E6E7-EB3E-B6784A2CF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53ACC0-98B5-2D87-D1F5-F70C8D701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BD77C6-0DF6-F2CA-79D4-5E8854F53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28A8A4-B4BA-A856-0E00-1E41BE035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8B87D-DB67-26BD-A233-FD7552DB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0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54F1-0860-013C-EE0F-444DE273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DA174D-62E9-F1A9-ABCB-6DCA7FA48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D0E0-7A7C-4199-EE46-846EA4AD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FD3BC3-4DCE-0ACD-EFAC-9C28E38FF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58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080C50-E7EC-1D6D-2101-B483376F2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74CC5-9FDD-71A5-7ED4-34A7EF54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DD438-2D33-5906-A603-E20F62C3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044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87F29-8E21-2E34-6EA7-76B5EBFB5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F09B7-6CBC-E0AE-6CC7-8ADD3A9B4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75D03-C0C7-8C07-3A32-E169B098E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ACBED5-F1DA-1DCA-FE04-1A643C2B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D5927-7A5B-B3F9-2B51-0D6D3455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D67609-A90B-A199-620D-05E69A7D1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7DC36-CEF3-F06A-4B8B-ADA970ECC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67FA88-2863-7A06-859E-837D0F98C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B541D-4EB2-AF29-F855-BD960B55C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36AE91-02CB-C77A-B4CE-169A17A96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A14F0-5694-3F36-EEE7-E4AE15870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F2608-E644-F3A2-576E-0F3C93C9B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7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216AA4-8CD9-DC10-5A60-054ECE0BF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5BC881-192A-8D04-CFD4-7C4899ED8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394B9-1BF4-C70B-F89A-EBB2CC371A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499E8-8933-4291-A846-6607F5B115CB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8AF5F-114A-6BDA-4762-CD4D3FB98E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028AE-1D50-5CFB-324E-F06982DCF8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DDB36-B242-44EE-936C-6FB8E93923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32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learn.microsoft.com/en-us/aspnet/core/client-side/bundling-and-minification?view=aspnetcore-7.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spnet/core/fundamentals/best-practices?view=aspnetcore-7.0" TargetMode="External"/><Relationship Id="rId2" Type="http://schemas.openxmlformats.org/officeDocument/2006/relationships/hyperlink" Target="https://github.com/mitchelsellers/aspnetdotnetcoreperformanc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serilog/serilog-aspnetcore#request-logging" TargetMode="External"/><Relationship Id="rId4" Type="http://schemas.openxmlformats.org/officeDocument/2006/relationships/hyperlink" Target="https://learn.microsoft.com/en-us/aspnet/core/performance/overview?view=aspnetcore-7.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mailto:msellers@iowacomputergurus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AF8DC-2C6E-CB73-2821-86C965DF8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414" y="640080"/>
            <a:ext cx="4758458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600"/>
              <a:t>Make Your ASP.NET Core Apps Amazingly Fast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E8776F-CEB0-22D0-B05A-AB414F3AF3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0412" y="4636008"/>
            <a:ext cx="4758459" cy="1572768"/>
          </a:xfrm>
        </p:spPr>
        <p:txBody>
          <a:bodyPr>
            <a:normAutofit/>
          </a:bodyPr>
          <a:lstStyle/>
          <a:p>
            <a:pPr algn="l"/>
            <a:r>
              <a:rPr lang="en-US"/>
              <a:t>A Look At Performance Features for Applications</a:t>
            </a:r>
          </a:p>
        </p:txBody>
      </p:sp>
      <p:pic>
        <p:nvPicPr>
          <p:cNvPr id="5" name="Picture 4" descr="Pins and thread forming a heptagon">
            <a:extLst>
              <a:ext uri="{FF2B5EF4-FFF2-40B4-BE49-F238E27FC236}">
                <a16:creationId xmlns:a16="http://schemas.microsoft.com/office/drawing/2014/main" id="{41F73931-1F7A-5737-9AD0-5E6F29E90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9" r="23589" b="-1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42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79C9C-78EB-1386-D193-9E0BFF8A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Caching </a:t>
            </a:r>
            <a:r>
              <a:rPr lang="en-US" dirty="0" err="1"/>
              <a:t>TagHelpers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FEFE9-0A62-F699-D7ED-B6F1D361D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Tag helpers for caching rendered snippets of an application, NOT the entire response.</a:t>
            </a:r>
          </a:p>
          <a:p>
            <a:r>
              <a:rPr lang="en-US" dirty="0"/>
              <a:t>Allow you to cache complex renderings, without having to cache the whole page/content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5C54F8-0C7B-9FFD-64E2-9985E9798BC2}"/>
              </a:ext>
            </a:extLst>
          </p:cNvPr>
          <p:cNvSpPr txBox="1"/>
          <p:nvPr/>
        </p:nvSpPr>
        <p:spPr>
          <a:xfrm>
            <a:off x="1079080" y="3930620"/>
            <a:ext cx="6517808" cy="92333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&lt;distributed-cache </a:t>
            </a:r>
            <a:r>
              <a:rPr lang="en-US" b="0" i="0" dirty="0">
                <a:solidFill>
                  <a:srgbClr val="9CDCFE"/>
                </a:solidFill>
                <a:effectLst/>
                <a:latin typeface="SFMono-Regular"/>
              </a:rPr>
              <a:t>name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=</a:t>
            </a:r>
            <a:r>
              <a:rPr lang="en-US" b="0" i="0" dirty="0">
                <a:solidFill>
                  <a:srgbClr val="CE9178"/>
                </a:solidFill>
                <a:effectLst/>
                <a:latin typeface="SFMono-Regular"/>
              </a:rPr>
              <a:t>"my-distributed-cache-unique-key-101"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&gt;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 Time Inside Cache Tag Helper: </a:t>
            </a: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@</a:t>
            </a:r>
            <a: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  <a:t>DateTime.Now </a:t>
            </a:r>
            <a:br>
              <a:rPr lang="en-US" b="0" i="0" dirty="0">
                <a:solidFill>
                  <a:srgbClr val="E6E6E6"/>
                </a:solidFill>
                <a:effectLst/>
                <a:latin typeface="SFMono-Regular"/>
              </a:rPr>
            </a:br>
            <a:r>
              <a:rPr lang="en-US" b="0" i="0" dirty="0">
                <a:solidFill>
                  <a:srgbClr val="569CD6"/>
                </a:solidFill>
                <a:effectLst/>
                <a:latin typeface="SFMono-Regular"/>
              </a:rPr>
              <a:t>&lt;/distributed-cache&gt;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000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96CDEA-2E4C-5D79-207E-FA272088D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325369"/>
            <a:ext cx="5514191" cy="1956841"/>
          </a:xfrm>
        </p:spPr>
        <p:txBody>
          <a:bodyPr anchor="b">
            <a:normAutofit/>
          </a:bodyPr>
          <a:lstStyle/>
          <a:p>
            <a:r>
              <a:rPr lang="en-US" sz="4200" dirty="0" err="1"/>
              <a:t>EntityFramework</a:t>
            </a:r>
            <a:r>
              <a:rPr lang="en-US" sz="4200" dirty="0"/>
              <a:t> Performance Considerations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8BED8-6149-761D-9D78-86B99C1AE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366273" cy="3320668"/>
          </a:xfrm>
        </p:spPr>
        <p:txBody>
          <a:bodyPr>
            <a:normAutofit lnSpcReduction="10000"/>
          </a:bodyPr>
          <a:lstStyle/>
          <a:p>
            <a:r>
              <a:rPr lang="en-US" sz="1700" dirty="0"/>
              <a:t>.</a:t>
            </a:r>
            <a:r>
              <a:rPr lang="en-US" sz="1700" dirty="0" err="1"/>
              <a:t>AsNoTracking</a:t>
            </a:r>
            <a:r>
              <a:rPr lang="en-US" sz="1700" dirty="0"/>
              <a:t>()</a:t>
            </a:r>
          </a:p>
          <a:p>
            <a:pPr lvl="1"/>
            <a:r>
              <a:rPr lang="en-US" sz="1700" dirty="0"/>
              <a:t>Huge performance improvement if change tracking isn’t needed</a:t>
            </a:r>
          </a:p>
          <a:p>
            <a:r>
              <a:rPr lang="en-US" sz="1700" dirty="0" err="1"/>
              <a:t>AddDbContextPool</a:t>
            </a:r>
            <a:r>
              <a:rPr lang="en-US" sz="1700" dirty="0"/>
              <a:t>() Rather than </a:t>
            </a:r>
            <a:r>
              <a:rPr lang="en-US" sz="1700" dirty="0" err="1"/>
              <a:t>AddDbContext</a:t>
            </a:r>
            <a:r>
              <a:rPr lang="en-US" sz="1700" dirty="0"/>
              <a:t>()</a:t>
            </a:r>
          </a:p>
          <a:p>
            <a:r>
              <a:rPr lang="en-US" sz="1700" dirty="0"/>
              <a:t>Monitor for Hidden Log Messages</a:t>
            </a:r>
          </a:p>
          <a:p>
            <a:pPr lvl="1"/>
            <a:r>
              <a:rPr lang="en-US" sz="1700" dirty="0"/>
              <a:t>Warnings for type mismatches</a:t>
            </a:r>
          </a:p>
          <a:p>
            <a:pPr lvl="1"/>
            <a:r>
              <a:rPr lang="en-US" sz="1700" dirty="0"/>
              <a:t>Warnings for queries that split in a less-performant manner</a:t>
            </a:r>
          </a:p>
          <a:p>
            <a:r>
              <a:rPr lang="en-US" sz="1700" dirty="0"/>
              <a:t>Always Query async!</a:t>
            </a:r>
          </a:p>
          <a:p>
            <a:r>
              <a:rPr lang="en-US" sz="1700" dirty="0"/>
              <a:t>Watch for N+1 Queries</a:t>
            </a:r>
          </a:p>
          <a:p>
            <a:r>
              <a:rPr lang="en-US" sz="1700" dirty="0"/>
              <a:t>Page Large Query Results</a:t>
            </a:r>
          </a:p>
          <a:p>
            <a:endParaRPr lang="en-US" sz="1700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0023F464-4C1C-9A48-34B8-C585B9BCF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85" r="9662" b="-1"/>
          <a:stretch/>
        </p:blipFill>
        <p:spPr>
          <a:xfrm>
            <a:off x="6288741" y="10"/>
            <a:ext cx="5901736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AB8A4C-FF17-579A-DB6D-7430BE797A51}"/>
              </a:ext>
            </a:extLst>
          </p:cNvPr>
          <p:cNvSpPr txBox="1"/>
          <p:nvPr/>
        </p:nvSpPr>
        <p:spPr>
          <a:xfrm>
            <a:off x="6225988" y="1053353"/>
            <a:ext cx="4379259" cy="5078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Example</a:t>
            </a:r>
          </a:p>
          <a:p>
            <a:endParaRPr lang="en-US" dirty="0"/>
          </a:p>
          <a:p>
            <a:r>
              <a:rPr lang="en-US" dirty="0"/>
              <a:t>2023-06-01 23:11:56.940 -05:00 [WRN] Compiling a query which loads related collections for more than one collection navigation, either via 'Include' or through projection, but no '</a:t>
            </a:r>
            <a:r>
              <a:rPr lang="en-US" dirty="0" err="1"/>
              <a:t>QuerySplittingBehavior</a:t>
            </a:r>
            <a:r>
              <a:rPr lang="en-US" dirty="0"/>
              <a:t>' has been configured. By default, Entity Framework will use '</a:t>
            </a:r>
            <a:r>
              <a:rPr lang="en-US" dirty="0" err="1"/>
              <a:t>QuerySplittingBehavior.SingleQuery</a:t>
            </a:r>
            <a:r>
              <a:rPr lang="en-US" dirty="0"/>
              <a:t>', which can potentially result in slow query performance. See https://go.microsoft.com/fwlink/?linkid=2134277 for more information. To identify the query that's triggering this warning call '</a:t>
            </a:r>
            <a:r>
              <a:rPr lang="en-US" dirty="0" err="1"/>
              <a:t>ConfigureWarnings</a:t>
            </a:r>
            <a:r>
              <a:rPr lang="en-US" dirty="0"/>
              <a:t>(w =&gt; </a:t>
            </a:r>
            <a:r>
              <a:rPr lang="en-US" dirty="0" err="1"/>
              <a:t>w.Throw</a:t>
            </a:r>
            <a:r>
              <a:rPr lang="en-US" dirty="0"/>
              <a:t>(</a:t>
            </a:r>
            <a:r>
              <a:rPr lang="en-US" dirty="0" err="1"/>
              <a:t>RelationalEventId.MultipleCollectionIncludeWarning</a:t>
            </a:r>
            <a:r>
              <a:rPr lang="en-US" dirty="0"/>
              <a:t>))'.</a:t>
            </a:r>
          </a:p>
        </p:txBody>
      </p:sp>
    </p:spTree>
    <p:extLst>
      <p:ext uri="{BB962C8B-B14F-4D97-AF65-F5344CB8AC3E}">
        <p14:creationId xmlns:p14="http://schemas.microsoft.com/office/powerpoint/2010/main" val="143886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8BD68-AC08-177A-9AD6-DCA6EEFD9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27026"/>
            <a:ext cx="3290887" cy="228758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Targeting Slow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B8A67-AE6A-8A13-E7C7-CF8A2C1A7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27026"/>
            <a:ext cx="7485413" cy="2287587"/>
          </a:xfrm>
        </p:spPr>
        <p:txBody>
          <a:bodyPr anchor="ctr">
            <a:normAutofit/>
          </a:bodyPr>
          <a:lstStyle/>
          <a:p>
            <a:r>
              <a:rPr lang="en-US" sz="1800" dirty="0"/>
              <a:t>ASP.NET Core Internal Logging</a:t>
            </a:r>
          </a:p>
          <a:p>
            <a:pPr lvl="1"/>
            <a:r>
              <a:rPr lang="en-US" sz="1800" dirty="0"/>
              <a:t>EF Core Query Performance</a:t>
            </a:r>
          </a:p>
          <a:p>
            <a:pPr lvl="2"/>
            <a:r>
              <a:rPr lang="en-US" sz="1400" dirty="0" err="1"/>
              <a:t>Microsoft.EntityFrameworkCore.Database.Command</a:t>
            </a:r>
            <a:r>
              <a:rPr lang="en-US" sz="1400" dirty="0"/>
              <a:t> is the filter key</a:t>
            </a:r>
          </a:p>
          <a:p>
            <a:pPr lvl="1"/>
            <a:r>
              <a:rPr lang="en-US" sz="1800" dirty="0"/>
              <a:t>ASP.NET Request Logging </a:t>
            </a:r>
          </a:p>
          <a:p>
            <a:pPr lvl="2"/>
            <a:r>
              <a:rPr lang="en-US" sz="1400" dirty="0"/>
              <a:t>Start/End request blocks when logging at informational levels</a:t>
            </a:r>
          </a:p>
          <a:p>
            <a:pPr lvl="2"/>
            <a:r>
              <a:rPr lang="en-US" sz="1400" dirty="0"/>
              <a:t>This can be improved using </a:t>
            </a:r>
            <a:r>
              <a:rPr lang="en-US" sz="1400" dirty="0" err="1"/>
              <a:t>Serilog’s</a:t>
            </a:r>
            <a:r>
              <a:rPr lang="en-US" sz="1400" dirty="0"/>
              <a:t> integration for streamlined logging</a:t>
            </a:r>
          </a:p>
        </p:txBody>
      </p:sp>
      <p:pic>
        <p:nvPicPr>
          <p:cNvPr id="5" name="Picture 4" descr="A screen 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3A54F99-DE08-3022-449E-EAB9137690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02" b="13263"/>
          <a:stretch/>
        </p:blipFill>
        <p:spPr>
          <a:xfrm>
            <a:off x="-9168" y="2763151"/>
            <a:ext cx="12201168" cy="4093262"/>
          </a:xfrm>
          <a:custGeom>
            <a:avLst/>
            <a:gdLst/>
            <a:ahLst/>
            <a:cxnLst/>
            <a:rect l="l" t="t" r="r" b="b"/>
            <a:pathLst>
              <a:path w="12201168" h="4093262">
                <a:moveTo>
                  <a:pt x="12201168" y="0"/>
                </a:moveTo>
                <a:lnTo>
                  <a:pt x="12201168" y="4093262"/>
                </a:lnTo>
                <a:lnTo>
                  <a:pt x="0" y="4093262"/>
                </a:lnTo>
                <a:lnTo>
                  <a:pt x="0" y="49771"/>
                </a:lnTo>
                <a:lnTo>
                  <a:pt x="344880" y="64399"/>
                </a:lnTo>
                <a:cubicBezTo>
                  <a:pt x="3386438" y="213466"/>
                  <a:pt x="6427997" y="534535"/>
                  <a:pt x="9469555" y="167599"/>
                </a:cubicBezTo>
                <a:cubicBezTo>
                  <a:pt x="10229945" y="75865"/>
                  <a:pt x="10990334" y="27132"/>
                  <a:pt x="11750723" y="796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9242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976E23-29EC-4E20-9EF6-B7CC4A821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5FCEC6-E657-46F1-925F-13ED19212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E5BA8FCE-96F8-40B3-804C-10C27C02F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3" name="Oval 14">
              <a:extLst>
                <a:ext uri="{FF2B5EF4-FFF2-40B4-BE49-F238E27FC236}">
                  <a16:creationId xmlns:a16="http://schemas.microsoft.com/office/drawing/2014/main" id="{F0593719-0C87-4B1E-B35D-0F97D2969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5">
              <a:extLst>
                <a:ext uri="{FF2B5EF4-FFF2-40B4-BE49-F238E27FC236}">
                  <a16:creationId xmlns:a16="http://schemas.microsoft.com/office/drawing/2014/main" id="{86F72299-2A02-44FA-A443-EFB406CF1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16">
              <a:extLst>
                <a:ext uri="{FF2B5EF4-FFF2-40B4-BE49-F238E27FC236}">
                  <a16:creationId xmlns:a16="http://schemas.microsoft.com/office/drawing/2014/main" id="{3B09EF30-0043-45B4-B715-398AB3B37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0227CAF-D3D1-454C-A6E3-466111AB0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0B68C07-78C0-4A8D-8839-959B33F076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C367BC4-E8BC-458E-B0F6-2033296CF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2C281-154E-BB34-C904-8833E40EF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0936"/>
            <a:ext cx="5563079" cy="2632080"/>
          </a:xfrm>
          <a:noFill/>
        </p:spPr>
        <p:txBody>
          <a:bodyPr anchor="t">
            <a:normAutofit/>
          </a:bodyPr>
          <a:lstStyle/>
          <a:p>
            <a:r>
              <a:rPr lang="en-US" sz="3700">
                <a:solidFill>
                  <a:schemeClr val="bg1"/>
                </a:solidFill>
              </a:rPr>
              <a:t>Bundling/Minification/CDN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0BDB76-BCEC-498E-BA26-C763CD9FA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8DF5DF-A251-4BC2-8965-4EDDD01FC5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30D52D-708D-43A1-B073-469EFDB02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82491CB-6849-43BB-926B-D979A3DB0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1251642-9512-4A11-9670-BD1C3A9981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277633-FF55-420D-87BC-0CB11FD6D0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1452CEF2-C9EC-4C15-99E4-C781AB08A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00459E6-26A3-4EAC-A34C-D0792D88C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264D5E9-C8D4-444A-8B1B-C11FB47CB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DD99233-66AB-4E60-AF8A-A3259E6A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4E8492A-EE2A-4BE3-A4B2-2BCE77DA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222A220-AA24-4E60-83D6-D32FEB34D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12794-95E7-69DD-EDE0-1577A4079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3429000"/>
            <a:ext cx="5563083" cy="2828892"/>
          </a:xfrm>
          <a:noFill/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Combining JS/CSS and/or Compressing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Reduces payload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Reduces HTTP request counts</a:t>
            </a:r>
          </a:p>
          <a:p>
            <a:r>
              <a:rPr lang="en-US" sz="1800" dirty="0">
                <a:solidFill>
                  <a:schemeClr val="bg1"/>
                </a:solidFill>
              </a:rPr>
              <a:t>Requires third-party solutions</a:t>
            </a:r>
          </a:p>
          <a:p>
            <a:r>
              <a:rPr lang="en-US" sz="1800" dirty="0">
                <a:solidFill>
                  <a:schemeClr val="bg1"/>
                </a:solidFill>
                <a:hlinkClick r:id="rId2"/>
              </a:rPr>
              <a:t>https://learn.microsoft.com/en-us/aspnet/core/client-side/bundling-and-minification?view=aspnetcore-7.0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Graphic 6" descr="File HTML">
            <a:extLst>
              <a:ext uri="{FF2B5EF4-FFF2-40B4-BE49-F238E27FC236}">
                <a16:creationId xmlns:a16="http://schemas.microsoft.com/office/drawing/2014/main" id="{04DE2EE9-7198-D902-9E87-8641CC60C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6055" y="1377348"/>
            <a:ext cx="4134103" cy="4134103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94F13521-5DF8-4DF5-A0B9-A718234B3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7120609" y="797789"/>
            <a:ext cx="304800" cy="429768"/>
            <a:chOff x="215328" y="-46937"/>
            <a:chExt cx="304800" cy="277384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46D4DF8-1672-4FA2-9826-FE37087C6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B7A5B2F-EC14-4482-85C2-E1320F14D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6FC815-E502-44E9-B346-1E771A5E2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DCBABB-A77B-43CF-94EF-B785F32C4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67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8211-66F8-AC4C-92E5-78EAE35B5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6A987-04DC-DDC7-233A-28D48698B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Demo Project - </a:t>
            </a:r>
            <a:r>
              <a:rPr lang="en-US">
                <a:hlinkClick r:id="rId2"/>
              </a:rPr>
              <a:t>https://github.com/mitchelsellers/aspnetdotnetcoreperformance</a:t>
            </a:r>
            <a:r>
              <a:rPr lang="en-US"/>
              <a:t> </a:t>
            </a:r>
          </a:p>
          <a:p>
            <a:r>
              <a:rPr lang="en-US" dirty="0"/>
              <a:t>ASP.NET Core Best Practices – </a:t>
            </a:r>
            <a:r>
              <a:rPr lang="en-US" dirty="0">
                <a:hlinkClick r:id="rId3"/>
              </a:rPr>
              <a:t>https://learn.microsoft.com/en-us/aspnet/core/fundamentals/best-practices?view=aspnetcore-7.0</a:t>
            </a:r>
            <a:r>
              <a:rPr lang="en-US" dirty="0"/>
              <a:t> </a:t>
            </a:r>
          </a:p>
          <a:p>
            <a:r>
              <a:rPr lang="en-US" dirty="0"/>
              <a:t>ASP.NET Core Performance - </a:t>
            </a:r>
            <a:r>
              <a:rPr lang="en-US" dirty="0">
                <a:hlinkClick r:id="rId4"/>
              </a:rPr>
              <a:t>https://learn.microsoft.com/en-us/aspnet/core/performance/overview?view=aspnetcore-7.0</a:t>
            </a:r>
            <a:r>
              <a:rPr lang="en-US" dirty="0"/>
              <a:t> </a:t>
            </a:r>
          </a:p>
          <a:p>
            <a:r>
              <a:rPr lang="en-US" dirty="0" err="1"/>
              <a:t>Serilog</a:t>
            </a:r>
            <a:r>
              <a:rPr lang="en-US" dirty="0"/>
              <a:t> Request Logging - </a:t>
            </a:r>
            <a:r>
              <a:rPr lang="en-US" dirty="0">
                <a:hlinkClick r:id="rId5"/>
              </a:rPr>
              <a:t>https://github.com/serilog/serilog-aspnetcore#request-logging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31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620E5-F5AD-D075-E7B5-C94B17645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About Your Speaker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80134-4132-E9A7-28DE-CFCA9B667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/>
              <a:t>Mitchel Sellers</a:t>
            </a:r>
          </a:p>
          <a:p>
            <a:r>
              <a:rPr lang="en-US" sz="2000"/>
              <a:t>Microsoft MVP, ASPInsider</a:t>
            </a:r>
          </a:p>
          <a:p>
            <a:r>
              <a:rPr lang="en-US" sz="2000"/>
              <a:t>CEO @ IowaComputerGurus, Inc</a:t>
            </a:r>
          </a:p>
          <a:p>
            <a:r>
              <a:rPr lang="en-US" sz="2000"/>
              <a:t>Contact Information</a:t>
            </a:r>
          </a:p>
          <a:p>
            <a:pPr lvl="1"/>
            <a:r>
              <a:rPr lang="en-US" sz="2000">
                <a:hlinkClick r:id="rId2"/>
              </a:rPr>
              <a:t>msellers@iowacomputergurus.com</a:t>
            </a:r>
            <a:endParaRPr lang="en-US" sz="2000"/>
          </a:p>
          <a:p>
            <a:pPr lvl="1"/>
            <a:r>
              <a:rPr lang="en-US" sz="2000"/>
              <a:t>@mitchelsellers</a:t>
            </a:r>
          </a:p>
          <a:p>
            <a:pPr lvl="1"/>
            <a:r>
              <a:rPr lang="en-US" sz="2000"/>
              <a:t>Github.com/mitchelsellers</a:t>
            </a:r>
          </a:p>
          <a:p>
            <a:pPr lvl="1"/>
            <a:r>
              <a:rPr lang="en-US" sz="2000"/>
              <a:t>www.mitchelsellers.com</a:t>
            </a:r>
          </a:p>
        </p:txBody>
      </p:sp>
      <p:pic>
        <p:nvPicPr>
          <p:cNvPr id="4" name="Picture 3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D39545D8-B19E-FD3A-470B-229135AA13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02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806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ooter">
            <a:extLst>
              <a:ext uri="{FF2B5EF4-FFF2-40B4-BE49-F238E27FC236}">
                <a16:creationId xmlns:a16="http://schemas.microsoft.com/office/drawing/2014/main" id="{F1C8D7EE-E0D8-4799-0B4E-2B80769CD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8A0A0-C4E2-BFA2-AECB-89F63DB6B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What is a “Fast” Application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08B0648-77A0-52F1-23B9-935F00249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354" y="2798064"/>
            <a:ext cx="5461095" cy="3417611"/>
          </a:xfrm>
        </p:spPr>
        <p:txBody>
          <a:bodyPr anchor="t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What makes an application “fast” to you?</a:t>
            </a:r>
          </a:p>
          <a:p>
            <a:r>
              <a:rPr lang="en-US" sz="2200" dirty="0">
                <a:solidFill>
                  <a:srgbClr val="FFFFFF"/>
                </a:solidFill>
              </a:rPr>
              <a:t>Common Answers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Pages load &lt; 2 seconds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Page size is small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It appears to load quickly</a:t>
            </a:r>
          </a:p>
          <a:p>
            <a:r>
              <a:rPr lang="en-US" sz="2200" dirty="0">
                <a:solidFill>
                  <a:srgbClr val="FFFFFF"/>
                </a:solidFill>
              </a:rPr>
              <a:t>How about these sites?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Amazon.com</a:t>
            </a:r>
          </a:p>
          <a:p>
            <a:pPr lvl="1"/>
            <a:r>
              <a:rPr lang="en-US" sz="2200" dirty="0">
                <a:solidFill>
                  <a:srgbClr val="FFFFFF"/>
                </a:solidFill>
              </a:rPr>
              <a:t>Expedia/Kayak/Google Flights</a:t>
            </a:r>
          </a:p>
          <a:p>
            <a:endParaRPr lang="en-US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19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192D1-8E23-47FE-E204-BE9383319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ExpediaExample">
            <a:hlinkClick r:id="" action="ppaction://media"/>
            <a:extLst>
              <a:ext uri="{FF2B5EF4-FFF2-40B4-BE49-F238E27FC236}">
                <a16:creationId xmlns:a16="http://schemas.microsoft.com/office/drawing/2014/main" id="{402732FC-6424-38B7-224E-3D741EEB93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1458" y="365125"/>
            <a:ext cx="7613417" cy="6229367"/>
          </a:xfrm>
        </p:spPr>
      </p:pic>
    </p:spTree>
    <p:extLst>
      <p:ext uri="{BB962C8B-B14F-4D97-AF65-F5344CB8AC3E}">
        <p14:creationId xmlns:p14="http://schemas.microsoft.com/office/powerpoint/2010/main" val="177243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yakExample">
            <a:hlinkClick r:id="" action="ppaction://media"/>
            <a:extLst>
              <a:ext uri="{FF2B5EF4-FFF2-40B4-BE49-F238E27FC236}">
                <a16:creationId xmlns:a16="http://schemas.microsoft.com/office/drawing/2014/main" id="{C94046B8-D6D7-0243-3F97-5114F2C46E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9038" y="506413"/>
            <a:ext cx="7272337" cy="584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2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CCB91-3A15-80BD-0DCE-3DB2E29F2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Setting Performance Standards First</a:t>
            </a:r>
          </a:p>
        </p:txBody>
      </p:sp>
      <p:pic>
        <p:nvPicPr>
          <p:cNvPr id="7" name="Graphic 6" descr="Gauge">
            <a:extLst>
              <a:ext uri="{FF2B5EF4-FFF2-40B4-BE49-F238E27FC236}">
                <a16:creationId xmlns:a16="http://schemas.microsoft.com/office/drawing/2014/main" id="{7413D544-28D7-0F7B-88B9-465DFBD262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951" y="1793846"/>
            <a:ext cx="3620021" cy="36200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F7CC3-BFDC-AB28-C0E2-F9FD7B9EF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Metric Based?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Page Load Time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Tooling Scores</a:t>
            </a:r>
          </a:p>
          <a:p>
            <a:r>
              <a:rPr lang="en-US" sz="1800">
                <a:solidFill>
                  <a:schemeClr val="tx2"/>
                </a:solidFill>
              </a:rPr>
              <a:t>Load Based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X Users per Hour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Y Requests per Second</a:t>
            </a:r>
          </a:p>
          <a:p>
            <a:r>
              <a:rPr lang="en-US" sz="1800">
                <a:solidFill>
                  <a:schemeClr val="tx2"/>
                </a:solidFill>
              </a:rPr>
              <a:t>Perception Based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Needs to “Feel” fast</a:t>
            </a:r>
          </a:p>
          <a:p>
            <a:r>
              <a:rPr lang="en-US" sz="1800">
                <a:solidFill>
                  <a:schemeClr val="tx2"/>
                </a:solidFill>
              </a:rPr>
              <a:t>Commonly, You Will Blend These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2635" y="52996"/>
            <a:ext cx="5928607" cy="6805005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81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ree arrows on bullseye">
            <a:extLst>
              <a:ext uri="{FF2B5EF4-FFF2-40B4-BE49-F238E27FC236}">
                <a16:creationId xmlns:a16="http://schemas.microsoft.com/office/drawing/2014/main" id="{DAD0728D-D13F-CA60-B2AE-1BFED8958E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48" b="2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3CB8E-6FDC-E532-00A8-0651FA93B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Implementing Performance as a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2C50D-7C0F-08BA-E706-1BEF9E391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dirty="0"/>
              <a:t>Performance should be architected INTO a solution, not addressed after the fact</a:t>
            </a:r>
          </a:p>
          <a:p>
            <a:pPr lvl="1"/>
            <a:r>
              <a:rPr lang="en-US" sz="2000" dirty="0"/>
              <a:t>Small changes at the beginning can pay back huge dividends</a:t>
            </a:r>
          </a:p>
          <a:p>
            <a:r>
              <a:rPr lang="en-US" sz="2000" dirty="0"/>
              <a:t>There is no “easy” button!</a:t>
            </a:r>
          </a:p>
          <a:p>
            <a:pPr lvl="1"/>
            <a:r>
              <a:rPr lang="en-US" sz="2000" dirty="0"/>
              <a:t>But there are common culprits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69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7853-B031-181C-6C38-5863744F0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4" y="647700"/>
            <a:ext cx="2835554" cy="5557838"/>
          </a:xfrm>
        </p:spPr>
        <p:txBody>
          <a:bodyPr anchor="ctr">
            <a:normAutofit/>
          </a:bodyPr>
          <a:lstStyle/>
          <a:p>
            <a:r>
              <a:rPr lang="en-US" sz="3100" dirty="0"/>
              <a:t>Implementing</a:t>
            </a:r>
            <a:br>
              <a:rPr lang="en-US" sz="3100" dirty="0"/>
            </a:br>
            <a:r>
              <a:rPr lang="en-US" sz="3100" dirty="0"/>
              <a:t>Data/Output </a:t>
            </a:r>
            <a:br>
              <a:rPr lang="en-US" sz="3100" dirty="0"/>
            </a:br>
            <a:r>
              <a:rPr lang="en-US" sz="3100" dirty="0"/>
              <a:t>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27F7-7109-6979-20AC-C1FBCC10C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302" y="647700"/>
            <a:ext cx="3618162" cy="5557838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Two Standards</a:t>
            </a:r>
          </a:p>
          <a:p>
            <a:pPr lvl="1"/>
            <a:r>
              <a:rPr lang="en-US" sz="1800" dirty="0" err="1"/>
              <a:t>IMemoryCache</a:t>
            </a:r>
            <a:endParaRPr lang="en-US" sz="1800" dirty="0"/>
          </a:p>
          <a:p>
            <a:pPr lvl="1"/>
            <a:r>
              <a:rPr lang="en-US" sz="1800" dirty="0" err="1"/>
              <a:t>IDistributedCache</a:t>
            </a:r>
            <a:endParaRPr lang="en-US" sz="1800" dirty="0"/>
          </a:p>
          <a:p>
            <a:r>
              <a:rPr lang="en-US" sz="1800" dirty="0"/>
              <a:t>API Structures are Different</a:t>
            </a:r>
          </a:p>
          <a:p>
            <a:r>
              <a:rPr lang="en-US" sz="1800" dirty="0"/>
              <a:t>What is a Distributed Cache</a:t>
            </a:r>
          </a:p>
          <a:p>
            <a:pPr lvl="1"/>
            <a:r>
              <a:rPr lang="en-US" sz="1800" dirty="0"/>
              <a:t>Allows synchronization of cache items across multiple instances</a:t>
            </a:r>
          </a:p>
          <a:p>
            <a:r>
              <a:rPr lang="en-US" sz="1800" dirty="0" err="1"/>
              <a:t>IDistributedCache</a:t>
            </a:r>
            <a:r>
              <a:rPr lang="en-US" sz="1800" dirty="0"/>
              <a:t> defaults to a Memory Based Cache</a:t>
            </a:r>
          </a:p>
          <a:p>
            <a:r>
              <a:rPr lang="en-US" sz="1800" dirty="0"/>
              <a:t>Best to start with </a:t>
            </a:r>
            <a:r>
              <a:rPr lang="en-US" sz="1800" dirty="0" err="1"/>
              <a:t>IDistributedCache</a:t>
            </a:r>
            <a:r>
              <a:rPr lang="en-US" sz="1800" dirty="0"/>
              <a:t>, even if not needed for requirements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DA6E5A8D-7E76-E140-0579-32E9767C6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22" r="27521"/>
          <a:stretch/>
        </p:blipFill>
        <p:spPr>
          <a:xfrm>
            <a:off x="7431299" y="1"/>
            <a:ext cx="4760702" cy="6856413"/>
          </a:xfrm>
          <a:custGeom>
            <a:avLst/>
            <a:gdLst/>
            <a:ahLst/>
            <a:cxnLst/>
            <a:rect l="l" t="t" r="r" b="b"/>
            <a:pathLst>
              <a:path w="4760702" h="6856413">
                <a:moveTo>
                  <a:pt x="0" y="0"/>
                </a:moveTo>
                <a:lnTo>
                  <a:pt x="4760702" y="0"/>
                </a:lnTo>
                <a:lnTo>
                  <a:pt x="4760702" y="6856413"/>
                </a:lnTo>
                <a:lnTo>
                  <a:pt x="168269" y="6856413"/>
                </a:lnTo>
                <a:lnTo>
                  <a:pt x="228520" y="6494592"/>
                </a:lnTo>
                <a:cubicBezTo>
                  <a:pt x="521784" y="4449343"/>
                  <a:pt x="126947" y="2404092"/>
                  <a:pt x="14408" y="35884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494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4648F-F2F0-84E3-CB82-5F40175A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>
            <a:normAutofit/>
          </a:bodyPr>
          <a:lstStyle/>
          <a:p>
            <a:r>
              <a:rPr lang="en-US" sz="4000" dirty="0"/>
              <a:t>HTTP Response Caching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387DB-A989-846A-52FA-9882945F4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80" y="2405067"/>
            <a:ext cx="6002110" cy="3729034"/>
          </a:xfrm>
        </p:spPr>
        <p:txBody>
          <a:bodyPr>
            <a:normAutofit/>
          </a:bodyPr>
          <a:lstStyle/>
          <a:p>
            <a:r>
              <a:rPr lang="en-US" sz="2000" dirty="0"/>
              <a:t>Enabled by adding two lines to startup</a:t>
            </a:r>
          </a:p>
          <a:p>
            <a:pPr lvl="1"/>
            <a:r>
              <a:rPr lang="en-US" sz="2000" dirty="0" err="1"/>
              <a:t>AddResponseCaching</a:t>
            </a:r>
            <a:r>
              <a:rPr lang="en-US" sz="2000" dirty="0"/>
              <a:t>()</a:t>
            </a:r>
          </a:p>
          <a:p>
            <a:pPr lvl="1"/>
            <a:r>
              <a:rPr lang="en-US" sz="2000" dirty="0" err="1"/>
              <a:t>UseResponseCaching</a:t>
            </a:r>
            <a:r>
              <a:rPr lang="en-US" sz="2000" dirty="0"/>
              <a:t>()</a:t>
            </a:r>
          </a:p>
          <a:p>
            <a:r>
              <a:rPr lang="en-US" sz="2000" dirty="0"/>
              <a:t>Configured on a controller/action/page basis</a:t>
            </a:r>
          </a:p>
          <a:p>
            <a:pPr lvl="1"/>
            <a:r>
              <a:rPr lang="en-US" sz="2000" dirty="0"/>
              <a:t>[</a:t>
            </a:r>
            <a:r>
              <a:rPr lang="en-US" sz="2000" dirty="0" err="1"/>
              <a:t>ResponseCache</a:t>
            </a:r>
            <a:r>
              <a:rPr lang="en-US" sz="2000" dirty="0"/>
              <a:t>(</a:t>
            </a:r>
            <a:r>
              <a:rPr lang="en-US" sz="2000" dirty="0" err="1"/>
              <a:t>VaryByHeader</a:t>
            </a:r>
            <a:r>
              <a:rPr lang="en-US" sz="2000" dirty="0"/>
              <a:t> = "User-Agent", Duration = 30)]</a:t>
            </a:r>
          </a:p>
          <a:p>
            <a:r>
              <a:rPr lang="en-US" sz="2000" dirty="0"/>
              <a:t>Shouldn’t be used for anything that varies by user or has a login status </a:t>
            </a:r>
            <a:r>
              <a:rPr lang="en-US" sz="2000" dirty="0" err="1"/>
              <a:t>etc</a:t>
            </a:r>
            <a:endParaRPr lang="en-US" sz="20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65FDF6FB-C290-EF86-0A47-EAD313D4FE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57" r="25184" b="-2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B2FCB4-F0DA-C9DA-9545-95F54A8C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443" y="0"/>
            <a:ext cx="7891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658</Words>
  <Application>Microsoft Office PowerPoint</Application>
  <PresentationFormat>Widescreen</PresentationFormat>
  <Paragraphs>90</Paragraphs>
  <Slides>14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SFMono-Regular</vt:lpstr>
      <vt:lpstr>Office Theme</vt:lpstr>
      <vt:lpstr>Make Your ASP.NET Core Apps Amazingly Fast</vt:lpstr>
      <vt:lpstr>About Your Speaker</vt:lpstr>
      <vt:lpstr>What is a “Fast” Application</vt:lpstr>
      <vt:lpstr>PowerPoint Presentation</vt:lpstr>
      <vt:lpstr>PowerPoint Presentation</vt:lpstr>
      <vt:lpstr>Setting Performance Standards First</vt:lpstr>
      <vt:lpstr>Implementing Performance as a Feature</vt:lpstr>
      <vt:lpstr>Implementing Data/Output  Caching</vt:lpstr>
      <vt:lpstr>HTTP Response Caching</vt:lpstr>
      <vt:lpstr>Caching TagHelpers</vt:lpstr>
      <vt:lpstr>EntityFramework Performance Considerations</vt:lpstr>
      <vt:lpstr>Targeting Slow Areas</vt:lpstr>
      <vt:lpstr>Bundling/Minification/CDN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 Your ASP.NET Core Apps Amazingly Fast</dc:title>
  <dc:creator>Mitchel Sellers</dc:creator>
  <cp:lastModifiedBy>Mitchel Sellers</cp:lastModifiedBy>
  <cp:revision>7</cp:revision>
  <dcterms:created xsi:type="dcterms:W3CDTF">2023-06-02T02:30:25Z</dcterms:created>
  <dcterms:modified xsi:type="dcterms:W3CDTF">2023-06-22T15:05:52Z</dcterms:modified>
</cp:coreProperties>
</file>